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E3ABB82-A3B8-44EE-9DDB-6BD2BD7EF30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082435-B4D2-4E03-8A74-15987FE3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72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Роль родителей в формировании положительной   мотивации детей к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Pictures\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120066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Ответы на анкету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6600FF"/>
                </a:solidFill>
              </a:rPr>
              <a:t>Зачем ходишь в школу</a:t>
            </a:r>
            <a:r>
              <a:rPr lang="ru-RU" dirty="0" smtClean="0">
                <a:solidFill>
                  <a:srgbClr val="6600FF"/>
                </a:solidFill>
              </a:rPr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“чтобы учиться, общаться с друзьями;</a:t>
            </a:r>
          </a:p>
          <a:p>
            <a:pPr>
              <a:buNone/>
            </a:pPr>
            <a:r>
              <a:rPr lang="ru-RU" dirty="0" smtClean="0"/>
              <a:t>потому что там интересно, каждый день я  узнаю всё больше нового”, “ родители накажут”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Поговорите с ребенком о его отношении к учебе: - для чего он учится; - что для него самое главное в школе; чего боится. Рассказывайте ребенку о своих школьных годах, поделитесь воспоминаниями о любимых учителях, предметах, учебных достижениях.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Организуйте удобное рабочее место. Приобщайте ребенка к чтению и прививайте любовь к книгам.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Отмечайте любые успехи ребенка в учебной деятельности. Показывайте, что вы рады даже небольшим достижениям! Как можно чаще одобрительно улыбайтесь, поощряйте жестами, словесно выражайте радость по поводу положительной отметки. Поддерживайте в победах над собой, над своей ленью. Постарайтесь сохранить в семье атмосферу открытости и доверия.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Сочувствуйте своему ребенку, если он трудился, но результат оказался невысок. Акцентируйте внимание на знаниях, а не на отметках. Не пропустите «трудности» в учебе.</a:t>
            </a:r>
          </a:p>
          <a:p>
            <a:r>
              <a:rPr lang="ru-RU" dirty="0" smtClean="0"/>
              <a:t>Не вселяйте в ребенка несбыточных надежд и не ставьте каких бы то ни было условий. Будьте тактичны в проявлении мер воздействия на ребенка.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Устраивайте праздник для ребенка по поводу отличных учебных успехов. Хорошее запоминается надолго и его хочется повторить. Активно участвуйте в совместных образовательных и социальных проектах. Поощряйте начинания. Больше хвалите за старание.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Для того, чтобы ваша работа с ребенком была более эффективной, она должна быть систематической, но непродолжительной. Кроме того, необходимо, чтобы эта работа не была нудной, дополнительной, тяжелой нагрузкой, цель которой          ребенок не знает и не понимает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Советы родителям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/>
              <a:t>Если вы постоянно говорите дома о том, что работа для вас наказание и каторга, то, как по-другому о ней будет судить ваш ребёнок?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/>
              <a:t>Если вы сами не станете для него примером в выполнении домашних дел аккуратно и постоянно, то где он сможет этому вовремя научиться?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/>
              <a:t>Если вы не проявляете терпения в обучении ребёнка домашней работе и предпочитаете всё делать сами, думаете ли вы о том, что ждёт его в будущем?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/>
              <a:t>Если вы никак не реагируете на выполнение домашней работы вашим ребёнком, то откуда у него появится желание делать привычные дела ещё лучше?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/>
              <a:t>Если вас интересуют только учебные успехи вашего ребёнка, не боитесь ли вы вырастить чёрствого и эгоистичного человека?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/>
              <a:t>Знание только тогда знание, когда оно приобретено усилиями своей мысли, а не одной памятью.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ff36efff82597660c0a59ba062a9c8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825" y="2249488"/>
            <a:ext cx="4324350" cy="43243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6286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/>
              <a:t>Не стыдно </a:t>
            </a:r>
          </a:p>
          <a:p>
            <a:r>
              <a:rPr lang="ru-RU" sz="3000" b="1" i="1" dirty="0" smtClean="0"/>
              <a:t>   чего-нибудь не знать, но стыдно не хотеть учиться. </a:t>
            </a:r>
          </a:p>
          <a:p>
            <a:pPr algn="r"/>
            <a:r>
              <a:rPr lang="ru-RU" sz="3000" i="1" dirty="0" smtClean="0"/>
              <a:t>Сократ</a:t>
            </a: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2500306"/>
            <a:ext cx="2928937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6643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i="1" dirty="0" smtClean="0"/>
              <a:t>Мотив – это побуждение к деятельности, то ради чего ребенок совершает ту или иную деятельность.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14876" y="2332038"/>
            <a:ext cx="333216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21523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500" dirty="0" smtClean="0">
                <a:solidFill>
                  <a:srgbClr val="6600FF"/>
                </a:solidFill>
                <a:latin typeface="Calibri" pitchFamily="34" charset="0"/>
                <a:cs typeface="Times New Roman" pitchFamily="18" charset="0"/>
              </a:rPr>
              <a:t>5 уровней учебной мотивации:</a:t>
            </a:r>
          </a:p>
          <a:p>
            <a:pPr algn="ctr" eaLnBrk="0" hangingPunct="0"/>
            <a:endParaRPr lang="ru-RU" sz="2500" dirty="0" smtClean="0">
              <a:solidFill>
                <a:srgbClr val="6600FF"/>
              </a:solidFill>
            </a:endParaRPr>
          </a:p>
          <a:p>
            <a:pPr eaLnBrk="0" hangingPunct="0"/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Первый уровень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высокий уровень школьной мотивации, учебной активности.  Ученики четко следуют всем указаниям учителя, добросовестны и ответственны, сильно переживают, если получают неудовлетворительные отметки.</a:t>
            </a:r>
          </a:p>
          <a:p>
            <a:pPr eaLnBrk="0" hangingPunct="0"/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Второй уровень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хорошая школьная мотивация.  Подобный уровень мотивации является средней нормой.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2152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Третий уровень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положительное отношение к школе, но школа привлекает таких детей внеучебной деятельностью.  </a:t>
            </a:r>
          </a:p>
          <a:p>
            <a:pPr eaLnBrk="0" hangingPunct="0"/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Четвертый уровень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низкая школьная мотивация. Эти дети посещают школу неохотно, предпочитают пропускать занятия.  </a:t>
            </a:r>
          </a:p>
          <a:p>
            <a:pPr eaLnBrk="0" hangingPunct="0"/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Пятый уровень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негативное отношение к школе, школьная дезадаптация. 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14356"/>
            <a:ext cx="71438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5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уровней учебной мотивации</a:t>
            </a:r>
            <a:r>
              <a:rPr lang="ru-RU" dirty="0" smtClean="0">
                <a:solidFill>
                  <a:srgbClr val="6600FF"/>
                </a:solidFill>
                <a:latin typeface="Calibri" pitchFamily="34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6500812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3 типа отношения к учению</a:t>
            </a:r>
            <a:endParaRPr lang="ru-RU" sz="1400" dirty="0">
              <a:solidFill>
                <a:schemeClr val="tx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3857625"/>
            <a:ext cx="2500312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положительное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3857625"/>
            <a:ext cx="2366963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безразличное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29313" y="3857625"/>
            <a:ext cx="2286000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отрицательное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500188" y="2000250"/>
            <a:ext cx="785812" cy="1643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29124" y="2000240"/>
            <a:ext cx="785812" cy="1643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858016" y="2000240"/>
            <a:ext cx="785812" cy="1643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5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Причина спада школьной мотивации:</a:t>
            </a:r>
            <a:endParaRPr lang="ru-RU" sz="3000" dirty="0"/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У подростков наблюдается “гормональный взрыв” и нечетко сформировано чувство будущего.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Отношение ученика к учителю.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значимость предмета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Непонимание цели учения.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Страх перед школой.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13" y="280988"/>
            <a:ext cx="8242300" cy="11509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1214422"/>
            <a:ext cx="721523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dirty="0" smtClean="0"/>
              <a:t>Почему ты учишься?</a:t>
            </a:r>
          </a:p>
          <a:p>
            <a:r>
              <a:rPr lang="ru-RU" sz="3300" dirty="0" smtClean="0"/>
              <a:t>Зачем ходишь в школу?</a:t>
            </a:r>
          </a:p>
          <a:p>
            <a:r>
              <a:rPr lang="ru-RU" sz="3300" dirty="0" smtClean="0"/>
              <a:t>Можно ли не учиться в школе, а приобретать знания самостоятельно?</a:t>
            </a:r>
          </a:p>
        </p:txBody>
      </p:sp>
      <p:pic>
        <p:nvPicPr>
          <p:cNvPr id="6" name="Picture 2" descr="Картинка 1 из 84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03575"/>
            <a:ext cx="3000375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Ответы на анкету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6600FF"/>
                </a:solidFill>
              </a:rPr>
              <a:t>Почему ты учишься?</a:t>
            </a:r>
          </a:p>
          <a:p>
            <a:pPr>
              <a:buNone/>
            </a:pPr>
            <a:r>
              <a:rPr lang="ru-RU" sz="2400" dirty="0" smtClean="0"/>
              <a:t>«заставляют родители; надо, потому что все должны учиться; узнать много интересного; чтобы получить образование и куда-нибудь поступить; хочу получить знания, чтобы обеспечить себя в будущем; учусь, потому что хочу быть умным; обеспечивать семью; нравиться учиться; чтобы получить приличную профессию».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701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Ответы на анкету</vt:lpstr>
      <vt:lpstr>Ответы на анкету</vt:lpstr>
      <vt:lpstr>Советы родителям </vt:lpstr>
      <vt:lpstr>Советы родителям </vt:lpstr>
      <vt:lpstr>Советы родителям</vt:lpstr>
      <vt:lpstr>Советы родителям </vt:lpstr>
      <vt:lpstr>Советы родителям </vt:lpstr>
      <vt:lpstr>Советы родителям </vt:lpstr>
      <vt:lpstr>Советы родителям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6</cp:revision>
  <dcterms:created xsi:type="dcterms:W3CDTF">2019-09-18T13:49:17Z</dcterms:created>
  <dcterms:modified xsi:type="dcterms:W3CDTF">2019-09-18T14:44:56Z</dcterms:modified>
</cp:coreProperties>
</file>